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2" r:id="rId10"/>
    <p:sldId id="260" r:id="rId11"/>
    <p:sldId id="261" r:id="rId12"/>
    <p:sldId id="26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5560" y="4883024"/>
            <a:ext cx="4047239" cy="1195538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04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42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2351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23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5881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3487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000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5161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99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72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181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350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79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311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040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289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8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5AD9C3-EC50-4604-B5EE-E782A1A8CF5B}" type="datetimeFigureOut">
              <a:rPr lang="uk-UA" smtClean="0"/>
              <a:t>17.05.2022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5B0D27-27BD-46EC-8D5C-64986C1006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02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8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 ?><Relationships xmlns="http://schemas.openxmlformats.org/package/2006/relationships"><Relationship Id="rId3" Target="../media/image12.jp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4.jp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1" y="685800"/>
            <a:ext cx="11222182" cy="3452091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>Аналіз </a:t>
            </a:r>
            <a:r>
              <a:rPr lang="uk-UA" sz="3200" dirty="0"/>
              <a:t>ефективності роботи кафедри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стосовно </a:t>
            </a:r>
            <a:r>
              <a:rPr lang="uk-UA" sz="3200" dirty="0"/>
              <a:t>зворотнього зв’язку </a:t>
            </a:r>
            <a:r>
              <a:rPr lang="uk-UA" sz="3200" dirty="0" smtClean="0"/>
              <a:t>зі стейкхолдерами </a:t>
            </a:r>
            <a:r>
              <a:rPr lang="uk-UA" sz="3200" dirty="0"/>
              <a:t>щодо впровадження сучасних освітніх технологій </a:t>
            </a:r>
            <a:r>
              <a:rPr lang="uk-UA" sz="3200" dirty="0" smtClean="0"/>
              <a:t>навчання</a:t>
            </a:r>
            <a:endParaRPr lang="uk-UA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 smtClean="0"/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(</a:t>
            </a:r>
            <a:r>
              <a:rPr lang="uk-UA" dirty="0">
                <a:solidFill>
                  <a:schemeClr val="tx1"/>
                </a:solidFill>
              </a:rPr>
              <a:t>на прикладі роботи кафедр факультету історії, політології та національної безпеки)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55" y="240144"/>
            <a:ext cx="2363798" cy="226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973" y="0"/>
            <a:ext cx="5084113" cy="66686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73" y="0"/>
            <a:ext cx="5143500" cy="666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971" y="258387"/>
            <a:ext cx="877824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10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592" y="152538"/>
            <a:ext cx="5675099" cy="543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0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200" dirty="0" smtClean="0"/>
              <a:t/>
            </a:r>
            <a:br>
              <a:rPr lang="uk-UA" sz="1200" dirty="0" smtClean="0"/>
            </a:br>
            <a:endParaRPr lang="uk-UA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304800"/>
            <a:ext cx="10394707" cy="5077081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>
                <a:solidFill>
                  <a:schemeClr val="tx1"/>
                </a:solidFill>
              </a:rPr>
              <a:t>Кафедра історії України та археології</a:t>
            </a:r>
          </a:p>
          <a:p>
            <a:r>
              <a:rPr lang="uk-UA" smtClean="0">
                <a:solidFill>
                  <a:schemeClr val="tx1"/>
                </a:solidFill>
              </a:rPr>
              <a:t>Кафедра </a:t>
            </a:r>
            <a:r>
              <a:rPr lang="uk-UA" dirty="0" smtClean="0">
                <a:solidFill>
                  <a:schemeClr val="tx1"/>
                </a:solidFill>
              </a:rPr>
              <a:t>музеєзнавства, пам'яткознавства та інформаційно-аналітичної діяльності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«Історія, європеїстика, археологія»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«Середня освіта. Історія, правознавство»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«Музейний менеджмент, культурний туризм»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84200"/>
            <a:ext cx="10394707" cy="607291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Взаємодія зі стейкхолдерами:</a:t>
            </a: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1311564"/>
            <a:ext cx="10394707" cy="4070317"/>
          </a:xfrm>
        </p:spPr>
        <p:txBody>
          <a:bodyPr/>
          <a:lstStyle/>
          <a:p>
            <a:endParaRPr lang="uk-UA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Рада роботодавців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Громадське </a:t>
            </a:r>
            <a:r>
              <a:rPr lang="uk-UA" dirty="0" smtClean="0">
                <a:solidFill>
                  <a:schemeClr val="tx1"/>
                </a:solidFill>
              </a:rPr>
              <a:t>обговорення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Спільні заходи (зустрічі, круглі столи, </a:t>
            </a:r>
            <a:r>
              <a:rPr lang="uk-UA" dirty="0" err="1" smtClean="0">
                <a:solidFill>
                  <a:schemeClr val="tx1"/>
                </a:solidFill>
              </a:rPr>
              <a:t>квести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uk-UA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Співпраця </a:t>
            </a:r>
            <a:r>
              <a:rPr lang="uk-UA" dirty="0">
                <a:solidFill>
                  <a:schemeClr val="tx1"/>
                </a:solidFill>
              </a:rPr>
              <a:t>під час проведення навчальних занять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Реалізація освітнього процесу з елементами дуальної освіти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39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673" y="111607"/>
            <a:ext cx="7319818" cy="609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8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92365"/>
            <a:ext cx="10394707" cy="369454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Обговорення ОПП «Музейний менеджмент, культурний туризм»</a:t>
            </a:r>
            <a:endParaRPr lang="uk-UA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6112163" cy="1639614"/>
          </a:xfrm>
        </p:spPr>
        <p:txBody>
          <a:bodyPr>
            <a:normAutofit/>
          </a:bodyPr>
          <a:lstStyle/>
          <a:p>
            <a:r>
              <a:rPr lang="uk-UA" sz="1200" dirty="0">
                <a:solidFill>
                  <a:schemeClr val="tx1"/>
                </a:solidFill>
              </a:rPr>
              <a:t>науково-методичний семінар «Оновлення освітньо-професійної програми Музейний менеджмент, культурний туризм: співпраця стейкхолдерів і Волинського національного університету імені Лесі Українки</a:t>
            </a:r>
            <a:r>
              <a:rPr lang="uk-UA" sz="12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Одинадцятий </a:t>
            </a:r>
            <a:r>
              <a:rPr lang="ru-RU" sz="1200" dirty="0">
                <a:solidFill>
                  <a:schemeClr val="tx1"/>
                </a:solidFill>
              </a:rPr>
              <a:t>круглий стіл "Музей традиційний та </a:t>
            </a:r>
            <a:r>
              <a:rPr lang="ru-RU" sz="1200" dirty="0" smtClean="0">
                <a:solidFill>
                  <a:schemeClr val="tx1"/>
                </a:solidFill>
              </a:rPr>
              <a:t>інноваційний»</a:t>
            </a:r>
          </a:p>
          <a:p>
            <a:endParaRPr lang="uk-UA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98" y="544176"/>
            <a:ext cx="4163684" cy="27577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122" y="544176"/>
            <a:ext cx="4163684" cy="27577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711" y="2941724"/>
            <a:ext cx="4729343" cy="327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5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2" y="304800"/>
            <a:ext cx="5142344" cy="1237673"/>
          </a:xfrm>
        </p:spPr>
        <p:txBody>
          <a:bodyPr>
            <a:noAutofit/>
          </a:bodyPr>
          <a:lstStyle/>
          <a:p>
            <a:pPr algn="ctr"/>
            <a:r>
              <a:rPr lang="uk-UA" sz="1600" dirty="0">
                <a:solidFill>
                  <a:schemeClr val="tx1"/>
                </a:solidFill>
              </a:rPr>
              <a:t>кафедра музеєзнавства, пам'яткознавства та інформаційно-аналітичної діяльності провела науковий семінар "Підготовка фахівців спеціальності 027 Музеєзнавство, пам'яткознавство: форми і напрями співпраці" в Адміністрація Державного історико-культурного заповідника у м. Луцьку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16073" y="3980873"/>
            <a:ext cx="5015345" cy="1401008"/>
          </a:xfrm>
        </p:spPr>
        <p:txBody>
          <a:bodyPr>
            <a:normAutofit/>
          </a:bodyPr>
          <a:lstStyle/>
          <a:p>
            <a:pPr algn="ctr"/>
            <a:r>
              <a:rPr lang="uk-UA" sz="1600" dirty="0">
                <a:solidFill>
                  <a:schemeClr val="tx1"/>
                </a:solidFill>
              </a:rPr>
              <a:t>обговорення форм і напрямів співпраці кафедри музеєзнавства, пам’яткознавства та інформаційно-аналітичної діяльності та КП "Центр туристичної інформації та послуг" Луцької міської ради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86" y="1673481"/>
            <a:ext cx="4984560" cy="37384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65" y="116994"/>
            <a:ext cx="5423408" cy="362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2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4707" cy="18241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/>
              <a:t>Результати співпраці із стейкхолдерами відображені у змісті освітньо-професійної програми та в залученні їх до її реалізації</a:t>
            </a:r>
            <a:endParaRPr lang="uk-UA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4281507"/>
            <a:ext cx="10394707" cy="1269548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При вивченні теми "Атрибуція нерухомих об'єктів культурної спадщини" студенти 2 курсу спеціальності "Музеєзнавство, пам'яткознавство" зустрілися із старшою науковою співробітницею Адміністрації Державного історико-культурного заповідника у м. Луцьку  завідувачкою відділу охорони та реставрації пам'яток – Анастасією Марків</a:t>
            </a:r>
          </a:p>
          <a:p>
            <a:r>
              <a:rPr lang="uk-UA" dirty="0" smtClean="0"/>
              <a:t>Під час вивчення </a:t>
            </a:r>
            <a:r>
              <a:rPr lang="uk-UA" dirty="0"/>
              <a:t>курсу «Історія і практика екскурсійної </a:t>
            </a:r>
            <a:r>
              <a:rPr lang="uk-UA" dirty="0" smtClean="0"/>
              <a:t>діяльності» студенти розробили та провели </a:t>
            </a:r>
            <a:r>
              <a:rPr lang="uk-UA" dirty="0"/>
              <a:t>У Державному історико-культурному заповіднику в м. Луцьку </a:t>
            </a:r>
            <a:r>
              <a:rPr lang="uk-UA" dirty="0" smtClean="0"/>
              <a:t>тематичну </a:t>
            </a:r>
            <a:r>
              <a:rPr lang="uk-UA" dirty="0"/>
              <a:t>навчальну екскурсію з нагоди 150-річчя від Дня народження Лесі Українки – "Луцьк Косачівський устами істориків</a:t>
            </a:r>
            <a:r>
              <a:rPr lang="uk-UA" dirty="0" smtClean="0"/>
              <a:t>"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06" y="1064718"/>
            <a:ext cx="5372027" cy="30202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8" y="974663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6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796130"/>
            <a:ext cx="10394707" cy="618851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практичні </a:t>
            </a:r>
            <a:r>
              <a:rPr lang="ru-RU" sz="1600" dirty="0" err="1">
                <a:solidFill>
                  <a:schemeClr val="tx1"/>
                </a:solidFill>
              </a:rPr>
              <a:t>заняття</a:t>
            </a:r>
            <a:r>
              <a:rPr lang="ru-RU" sz="1600" dirty="0">
                <a:solidFill>
                  <a:schemeClr val="tx1"/>
                </a:solidFill>
              </a:rPr>
              <a:t> з </a:t>
            </a:r>
            <a:r>
              <a:rPr lang="ru-RU" sz="1600" dirty="0" err="1">
                <a:solidFill>
                  <a:schemeClr val="tx1"/>
                </a:solidFill>
              </a:rPr>
              <a:t>вивчення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навчальної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дисципліни</a:t>
            </a:r>
            <a:r>
              <a:rPr lang="ru-RU" sz="1600" dirty="0">
                <a:solidFill>
                  <a:schemeClr val="tx1"/>
                </a:solidFill>
              </a:rPr>
              <a:t> «</a:t>
            </a:r>
            <a:r>
              <a:rPr lang="ru-RU" sz="1600" dirty="0" err="1">
                <a:solidFill>
                  <a:schemeClr val="tx1"/>
                </a:solidFill>
              </a:rPr>
              <a:t>Фондова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науково-дослідна</a:t>
            </a:r>
            <a:r>
              <a:rPr lang="ru-RU" sz="1600" dirty="0">
                <a:solidFill>
                  <a:schemeClr val="tx1"/>
                </a:solidFill>
              </a:rPr>
              <a:t> робота» </a:t>
            </a:r>
            <a:r>
              <a:rPr lang="ru-RU" sz="1600" dirty="0" err="1">
                <a:solidFill>
                  <a:schemeClr val="tx1"/>
                </a:solidFill>
              </a:rPr>
              <a:t>проходять</a:t>
            </a:r>
            <a:r>
              <a:rPr lang="ru-RU" sz="1600" dirty="0">
                <a:solidFill>
                  <a:schemeClr val="tx1"/>
                </a:solidFill>
              </a:rPr>
              <a:t> у </a:t>
            </a:r>
            <a:r>
              <a:rPr lang="ru-RU" sz="1600" dirty="0" err="1">
                <a:solidFill>
                  <a:schemeClr val="tx1"/>
                </a:solidFill>
              </a:rPr>
              <a:t>Волинському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краєзнавчому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музеї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4414981"/>
            <a:ext cx="10394707" cy="966899"/>
          </a:xfrm>
        </p:spPr>
        <p:txBody>
          <a:bodyPr>
            <a:normAutofit fontScale="92500" lnSpcReduction="10000"/>
          </a:bodyPr>
          <a:lstStyle/>
          <a:p>
            <a:r>
              <a:rPr lang="uk-UA" sz="1700" dirty="0" smtClean="0">
                <a:solidFill>
                  <a:schemeClr val="tx1"/>
                </a:solidFill>
              </a:rPr>
              <a:t>При </a:t>
            </a:r>
            <a:r>
              <a:rPr lang="uk-UA" sz="1700" dirty="0">
                <a:solidFill>
                  <a:schemeClr val="tx1"/>
                </a:solidFill>
              </a:rPr>
              <a:t>вивченні теми "АТРИБУЦІЯ АРХЕОЛОГІЧНИХ ПАМ'ЯТОК" студенти 2 курсу спеціальності "Музеєзнавство, пам'яткознавство" зустрічалися з Тарасом Вербою - завідувачем Відділу давньої, середньовічної і Нової історії Волинського краєзнавчого музею.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6" y="294159"/>
            <a:ext cx="5275956" cy="29662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08" y="218594"/>
            <a:ext cx="5320055" cy="352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0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49383"/>
            <a:ext cx="10394707" cy="52767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Навчання з елементами дуальної освіти</a:t>
            </a:r>
            <a:endParaRPr lang="uk-UA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4772370"/>
            <a:ext cx="10394707" cy="60951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Підписання тристоронніх угод  між ВНУ імені Лесі Українки, Адміністрацією державного історико-культурного заповідника у м. Луцьку та здобувачами вищої освіти факультету історії, політології та національної безпеки</a:t>
            </a:r>
            <a:endParaRPr lang="uk-UA" sz="1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1" y="933191"/>
            <a:ext cx="4938529" cy="37067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767" y="933191"/>
            <a:ext cx="5521870" cy="368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01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Главное мероприятие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240</TotalTime>
  <Words>357</Words>
  <Application>Microsoft Office PowerPoint</Application>
  <PresentationFormat>Широкоэкранный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Impact</vt:lpstr>
      <vt:lpstr>Главное мероприятие</vt:lpstr>
      <vt:lpstr>  Аналіз ефективності роботи кафедри  стосовно зворотнього зв’язку зі стейкхолдерами щодо впровадження сучасних освітніх технологій навчання</vt:lpstr>
      <vt:lpstr> </vt:lpstr>
      <vt:lpstr>Взаємодія зі стейкхолдерами:</vt:lpstr>
      <vt:lpstr>Презентация PowerPoint</vt:lpstr>
      <vt:lpstr>Обговорення ОПП «Музейний менеджмент, культурний туризм»</vt:lpstr>
      <vt:lpstr>кафедра музеєзнавства, пам'яткознавства та інформаційно-аналітичної діяльності провела науковий семінар "Підготовка фахівців спеціальності 027 Музеєзнавство, пам'яткознавство: форми і напрями співпраці" в Адміністрація Державного історико-культурного заповідника у м. Луцьку</vt:lpstr>
      <vt:lpstr>Результати співпраці із стейкхолдерами відображені у змісті освітньо-професійної програми та в залученні їх до її реалізації</vt:lpstr>
      <vt:lpstr>практичні заняття з вивчення навчальної дисципліни «Фондова та науково-дослідна робота» проходять у Волинському краєзнавчому музеї</vt:lpstr>
      <vt:lpstr>Навчання з елементами дуальної освіти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2022-05-16T17:54:32Z</dcterms:created>
  <dcterms:modified xsi:type="dcterms:W3CDTF">2022-05-17T19:48:16Z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901929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