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FF00"/>
            </a:gs>
            <a:gs pos="47000">
              <a:srgbClr val="0087E6"/>
            </a:gs>
            <a:gs pos="35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98073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Кібербезпека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приватність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мессенджерів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стану.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933056"/>
            <a:ext cx="5888653" cy="93610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Підготував: Ярослав Жолоб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5661248"/>
            <a:ext cx="587950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Україна,  Луцьк</a:t>
            </a:r>
          </a:p>
          <a:p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uk-U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ібербезпека&quot; - спеціальність майбутнього стає сьогоденням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728192" cy="11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овідомлення про оприлюднення проєктів професійних стандартів у сфері  інформаційної та кібербезпе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73216"/>
            <a:ext cx="236026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2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4525963"/>
          </a:xfrm>
        </p:spPr>
        <p:txBody>
          <a:bodyPr/>
          <a:lstStyle/>
          <a:p>
            <a:r>
              <a:rPr lang="uk-UA" dirty="0"/>
              <a:t>Регулярно оновлюйте </a:t>
            </a:r>
            <a:r>
              <a:rPr lang="uk-UA" dirty="0" err="1"/>
              <a:t>месенджери</a:t>
            </a:r>
            <a:r>
              <a:rPr lang="uk-UA" dirty="0"/>
              <a:t>. Нові версії </a:t>
            </a:r>
            <a:r>
              <a:rPr lang="uk-UA" dirty="0" smtClean="0"/>
              <a:t>програм </a:t>
            </a:r>
            <a:r>
              <a:rPr lang="uk-UA" dirty="0"/>
              <a:t>містять виправлення </a:t>
            </a:r>
            <a:r>
              <a:rPr lang="uk-UA" dirty="0" err="1"/>
              <a:t>уразливостей</a:t>
            </a:r>
            <a:r>
              <a:rPr lang="uk-UA" dirty="0"/>
              <a:t> та інші поліпшення з точки зору безпеки.</a:t>
            </a:r>
          </a:p>
          <a:p>
            <a:endParaRPr lang="uk-UA" dirty="0"/>
          </a:p>
        </p:txBody>
      </p:sp>
      <p:pic>
        <p:nvPicPr>
          <p:cNvPr id="6146" name="Picture 2" descr="Сьогодні ДП «НАІС» розпочинає оновлення програмного забезпечення Єдиного  державного реєст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581675" cy="293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24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uk-UA" sz="8000" dirty="0" smtClean="0">
                <a:solidFill>
                  <a:schemeClr val="bg1"/>
                </a:solidFill>
              </a:rPr>
              <a:t>ДЯКУЮ ЗА УВАГУ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54429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15972"/>
            <a:ext cx="8280920" cy="6336704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 err="1">
                <a:solidFill>
                  <a:schemeClr val="bg1"/>
                </a:solidFill>
              </a:rPr>
              <a:t>Кібербезпека</a:t>
            </a:r>
            <a:r>
              <a:rPr lang="uk-UA" i="1" dirty="0">
                <a:solidFill>
                  <a:schemeClr val="bg1"/>
                </a:solidFill>
              </a:rPr>
              <a:t> </a:t>
            </a:r>
            <a:r>
              <a:rPr lang="uk-UA" i="1" dirty="0" err="1">
                <a:solidFill>
                  <a:schemeClr val="bg1"/>
                </a:solidFill>
              </a:rPr>
              <a:t>месенджерів</a:t>
            </a:r>
            <a:r>
              <a:rPr lang="uk-UA" i="1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означає захист даних, які передаються через </a:t>
            </a:r>
            <a:r>
              <a:rPr lang="uk-UA" dirty="0" err="1">
                <a:solidFill>
                  <a:schemeClr val="bg1"/>
                </a:solidFill>
              </a:rPr>
              <a:t>месенджери</a:t>
            </a:r>
            <a:r>
              <a:rPr lang="uk-UA" dirty="0">
                <a:solidFill>
                  <a:schemeClr val="bg1"/>
                </a:solidFill>
              </a:rPr>
              <a:t> від несанкціонованого доступу, витоку інформації, шпигунських атак та інших </a:t>
            </a:r>
            <a:r>
              <a:rPr lang="uk-UA" dirty="0" err="1">
                <a:solidFill>
                  <a:schemeClr val="bg1"/>
                </a:solidFill>
              </a:rPr>
              <a:t>кіберзагроз</a:t>
            </a:r>
            <a:r>
              <a:rPr lang="uk-UA" dirty="0">
                <a:solidFill>
                  <a:schemeClr val="bg1"/>
                </a:solidFill>
              </a:rPr>
              <a:t>. Забезпечення </a:t>
            </a:r>
            <a:r>
              <a:rPr lang="uk-UA" dirty="0" err="1">
                <a:solidFill>
                  <a:schemeClr val="bg1"/>
                </a:solidFill>
              </a:rPr>
              <a:t>кібербезпеки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err="1">
                <a:solidFill>
                  <a:schemeClr val="bg1"/>
                </a:solidFill>
              </a:rPr>
              <a:t>месенджерів</a:t>
            </a:r>
            <a:r>
              <a:rPr lang="uk-UA" dirty="0">
                <a:solidFill>
                  <a:schemeClr val="bg1"/>
                </a:solidFill>
              </a:rPr>
              <a:t> включає в себе захист персональних даних користувачів, які зберігаються на серверах </a:t>
            </a:r>
            <a:r>
              <a:rPr lang="uk-UA" dirty="0" err="1">
                <a:solidFill>
                  <a:schemeClr val="bg1"/>
                </a:solidFill>
              </a:rPr>
              <a:t>месенджерів</a:t>
            </a:r>
            <a:r>
              <a:rPr lang="uk-UA" dirty="0">
                <a:solidFill>
                  <a:schemeClr val="bg1"/>
                </a:solidFill>
              </a:rPr>
              <a:t>, а також захист даних, які передаються в режимі реального часу між користувачами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</a:p>
          <a:p>
            <a:endParaRPr lang="uk-UA" dirty="0"/>
          </a:p>
          <a:p>
            <a:r>
              <a:rPr lang="uk-UA" dirty="0" smtClean="0">
                <a:solidFill>
                  <a:srgbClr val="FF0000"/>
                </a:solidFill>
              </a:rPr>
              <a:t>Основні </a:t>
            </a:r>
            <a:r>
              <a:rPr lang="uk-UA" dirty="0">
                <a:solidFill>
                  <a:srgbClr val="FF0000"/>
                </a:solidFill>
              </a:rPr>
              <a:t>аспекти </a:t>
            </a:r>
            <a:r>
              <a:rPr lang="uk-UA" dirty="0" err="1">
                <a:solidFill>
                  <a:srgbClr val="FF0000"/>
                </a:solidFill>
              </a:rPr>
              <a:t>кібербезпеки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месенджерів</a:t>
            </a:r>
            <a:r>
              <a:rPr lang="uk-UA" dirty="0">
                <a:solidFill>
                  <a:srgbClr val="FF0000"/>
                </a:solidFill>
              </a:rPr>
              <a:t> включають шифрування даних, автентифікацію користувачів, захист від шпигунських атак і </a:t>
            </a:r>
            <a:r>
              <a:rPr lang="uk-UA" dirty="0" err="1">
                <a:solidFill>
                  <a:srgbClr val="FF0000"/>
                </a:solidFill>
              </a:rPr>
              <a:t>фішингу</a:t>
            </a:r>
            <a:r>
              <a:rPr lang="uk-UA" dirty="0">
                <a:solidFill>
                  <a:srgbClr val="FF0000"/>
                </a:solidFill>
              </a:rPr>
              <a:t>, а також захист від вірусів і шкідливих програм. </a:t>
            </a:r>
            <a:endParaRPr lang="uk-U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dirty="0">
              <a:solidFill>
                <a:srgbClr val="FF0000"/>
              </a:solidFill>
            </a:endParaRPr>
          </a:p>
          <a:p>
            <a:r>
              <a:rPr lang="uk-UA" dirty="0">
                <a:solidFill>
                  <a:srgbClr val="FF0000"/>
                </a:solidFill>
              </a:rPr>
              <a:t>Загальні методи захисту </a:t>
            </a:r>
            <a:r>
              <a:rPr lang="uk-UA" dirty="0" err="1">
                <a:solidFill>
                  <a:srgbClr val="FF0000"/>
                </a:solidFill>
              </a:rPr>
              <a:t>кібербезпеки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месенджерів</a:t>
            </a:r>
            <a:r>
              <a:rPr lang="uk-UA" dirty="0">
                <a:solidFill>
                  <a:srgbClr val="FF0000"/>
                </a:solidFill>
              </a:rPr>
              <a:t> включають в себе використання сильних </a:t>
            </a:r>
            <a:r>
              <a:rPr lang="uk-UA" dirty="0" smtClean="0">
                <a:solidFill>
                  <a:srgbClr val="FF0000"/>
                </a:solidFill>
              </a:rPr>
              <a:t>паролів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dirty="0" err="1" smtClean="0">
                <a:solidFill>
                  <a:srgbClr val="FF0000"/>
                </a:solidFill>
              </a:rPr>
              <a:t>двохфакторної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FF0000"/>
                </a:solidFill>
              </a:rPr>
              <a:t>автентифікації, </a:t>
            </a:r>
            <a:r>
              <a:rPr lang="uk-UA" dirty="0" smtClean="0">
                <a:solidFill>
                  <a:srgbClr val="FF0000"/>
                </a:solidFill>
              </a:rPr>
              <a:t>шифрування, регулярне </a:t>
            </a:r>
            <a:r>
              <a:rPr lang="uk-UA" dirty="0">
                <a:solidFill>
                  <a:srgbClr val="FF0000"/>
                </a:solidFill>
              </a:rPr>
              <a:t>оновлення програмного </a:t>
            </a:r>
            <a:r>
              <a:rPr lang="uk-UA" dirty="0" smtClean="0">
                <a:solidFill>
                  <a:srgbClr val="FF0000"/>
                </a:solidFill>
              </a:rPr>
              <a:t>забезпечення і </a:t>
            </a:r>
            <a:r>
              <a:rPr lang="uk-UA" dirty="0">
                <a:solidFill>
                  <a:srgbClr val="FF0000"/>
                </a:solidFill>
              </a:rPr>
              <a:t>захист від віддаленого доступу до </a:t>
            </a:r>
            <a:r>
              <a:rPr lang="uk-UA" dirty="0" smtClean="0">
                <a:solidFill>
                  <a:srgbClr val="FF0000"/>
                </a:solidFill>
              </a:rPr>
              <a:t>користувача.</a:t>
            </a:r>
            <a:endParaRPr lang="uk-UA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58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Корисні поради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75" y="1320736"/>
            <a:ext cx="8965233" cy="4525963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Використовуйте </a:t>
            </a:r>
            <a:r>
              <a:rPr lang="uk-UA" dirty="0" err="1">
                <a:solidFill>
                  <a:schemeClr val="bg1"/>
                </a:solidFill>
              </a:rPr>
              <a:t>месенджери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з шифруванням. Такі </a:t>
            </a:r>
            <a:r>
              <a:rPr lang="uk-UA" dirty="0" err="1">
                <a:solidFill>
                  <a:schemeClr val="bg1"/>
                </a:solidFill>
              </a:rPr>
              <a:t>месенджери</a:t>
            </a:r>
            <a:r>
              <a:rPr lang="uk-UA" dirty="0">
                <a:solidFill>
                  <a:schemeClr val="bg1"/>
                </a:solidFill>
              </a:rPr>
              <a:t> забезпечують максимальний рівень безпеки, оскільки інформація шифрується на пристроях користувачів та </a:t>
            </a:r>
            <a:r>
              <a:rPr lang="uk-UA" dirty="0" smtClean="0">
                <a:solidFill>
                  <a:srgbClr val="FF0000"/>
                </a:solidFill>
              </a:rPr>
              <a:t>розшифровується </a:t>
            </a:r>
            <a:r>
              <a:rPr lang="uk-UA" dirty="0">
                <a:solidFill>
                  <a:srgbClr val="FF0000"/>
                </a:solidFill>
              </a:rPr>
              <a:t>лише на пристроях отримувачів. При використанні </a:t>
            </a:r>
            <a:r>
              <a:rPr lang="uk-UA" dirty="0" err="1">
                <a:solidFill>
                  <a:srgbClr val="FF0000"/>
                </a:solidFill>
              </a:rPr>
              <a:t>месенджерів</a:t>
            </a:r>
            <a:r>
              <a:rPr lang="uk-UA" dirty="0">
                <a:solidFill>
                  <a:srgbClr val="FF0000"/>
                </a:solidFill>
              </a:rPr>
              <a:t> без шифрування </a:t>
            </a:r>
            <a:r>
              <a:rPr lang="uk-UA" dirty="0" smtClean="0">
                <a:solidFill>
                  <a:srgbClr val="FF0000"/>
                </a:solidFill>
              </a:rPr>
              <a:t>інформація </a:t>
            </a:r>
            <a:r>
              <a:rPr lang="uk-UA" dirty="0">
                <a:solidFill>
                  <a:srgbClr val="FF0000"/>
                </a:solidFill>
              </a:rPr>
              <a:t>може бути доступна для перехоплення та читання третіми особами.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AutoShape 2" descr="Шифрування: типи та алгорітми - Wiki Host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25" y="467398"/>
            <a:ext cx="1296144" cy="81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Лампочка с идеей в одной непрерывной линии рисует символ мозгового штурма и  концепцию творческого разума в простом линейном стиле редактируемый штрих  doodle vector illustration | Премиум вектор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9" descr="Лампочка с идеей в одной непрерывной линии рисует символ мозгового штурма и  концепцию творческого разума в простом линейном стиле редактируемый штрих  doodle vector illustration | Премиум вектор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9" name="Picture 11" descr="Лампочка с идеей в одной непрерывной линии рисует символ мозгового штурма и  концепцию творческого разума в простом линейном стиле редактируемый штрих  doodle vector illustration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78486"/>
            <a:ext cx="1080120" cy="92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2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2808312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Не </a:t>
            </a:r>
            <a:r>
              <a:rPr lang="uk-UA" dirty="0">
                <a:solidFill>
                  <a:schemeClr val="bg1"/>
                </a:solidFill>
              </a:rPr>
              <a:t>використовуйте публічні </a:t>
            </a:r>
            <a:r>
              <a:rPr lang="en-US" dirty="0">
                <a:solidFill>
                  <a:schemeClr val="bg1"/>
                </a:solidFill>
              </a:rPr>
              <a:t>Wi-Fi </a:t>
            </a:r>
            <a:r>
              <a:rPr lang="uk-UA" dirty="0">
                <a:solidFill>
                  <a:schemeClr val="bg1"/>
                </a:solidFill>
              </a:rPr>
              <a:t>мережі для передачі чутливої інформації через </a:t>
            </a:r>
            <a:r>
              <a:rPr lang="uk-UA" dirty="0" err="1">
                <a:solidFill>
                  <a:schemeClr val="bg1"/>
                </a:solidFill>
              </a:rPr>
              <a:t>месенджери</a:t>
            </a:r>
            <a:r>
              <a:rPr lang="uk-UA" dirty="0">
                <a:solidFill>
                  <a:schemeClr val="bg1"/>
                </a:solidFill>
              </a:rPr>
              <a:t>. Такі мережі не зашифровані та можуть бути підвернуті атакам з боку зловмисників.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47936" y="4032920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err="1">
                <a:solidFill>
                  <a:srgbClr val="FF0000"/>
                </a:solidFill>
              </a:rPr>
              <a:t>діліться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своїми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особистими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даними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>
                <a:solidFill>
                  <a:srgbClr val="FF0000"/>
                </a:solidFill>
              </a:rPr>
              <a:t>незнайомими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користувачами</a:t>
            </a:r>
            <a:r>
              <a:rPr lang="ru-RU" dirty="0">
                <a:solidFill>
                  <a:srgbClr val="FF0000"/>
                </a:solidFill>
              </a:rPr>
              <a:t> через </a:t>
            </a:r>
            <a:r>
              <a:rPr lang="ru-RU" dirty="0" err="1">
                <a:solidFill>
                  <a:srgbClr val="FF0000"/>
                </a:solidFill>
              </a:rPr>
              <a:t>месенджери</a:t>
            </a:r>
            <a:r>
              <a:rPr lang="ru-RU" dirty="0">
                <a:solidFill>
                  <a:srgbClr val="FF0000"/>
                </a:solidFill>
              </a:rPr>
              <a:t>. Не </a:t>
            </a:r>
            <a:r>
              <a:rPr lang="ru-RU" dirty="0" err="1">
                <a:solidFill>
                  <a:srgbClr val="FF0000"/>
                </a:solidFill>
              </a:rPr>
              <a:t>відправляйте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ніяких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особистих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даних</a:t>
            </a:r>
            <a:r>
              <a:rPr lang="ru-RU" dirty="0">
                <a:solidFill>
                  <a:srgbClr val="FF0000"/>
                </a:solidFill>
              </a:rPr>
              <a:t>, таких як </a:t>
            </a:r>
            <a:r>
              <a:rPr lang="ru-RU" dirty="0" err="1">
                <a:solidFill>
                  <a:srgbClr val="FF0000"/>
                </a:solidFill>
              </a:rPr>
              <a:t>паролі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номери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банківських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карток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інші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конфіденційні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дані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uk-UA" dirty="0"/>
          </a:p>
        </p:txBody>
      </p:sp>
      <p:pic>
        <p:nvPicPr>
          <p:cNvPr id="3074" name="Picture 2" descr="Публічний Wi-Fi: п'ять способів (спробувати) захистити себ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67037"/>
            <a:ext cx="2088232" cy="11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ояснює юрист: що таке конфіденційна інформація, інформація про особу та  персональні дані - УКРАИНА КРИМИНАЛЬ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46496"/>
            <a:ext cx="2620988" cy="119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9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904656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Будьте обачними при відкритті посилань в </a:t>
            </a:r>
            <a:r>
              <a:rPr lang="uk-UA" dirty="0" err="1">
                <a:solidFill>
                  <a:schemeClr val="bg1"/>
                </a:solidFill>
              </a:rPr>
              <a:t>месенджерах</a:t>
            </a:r>
            <a:r>
              <a:rPr lang="uk-UA" dirty="0">
                <a:solidFill>
                  <a:schemeClr val="bg1"/>
                </a:solidFill>
              </a:rPr>
              <a:t>. Не відкривайте посилання від незнайомих користувачів та не відповідайте на підозрілі повідомлення.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AutoShape 2" descr="Пам'ятка про попередження фішингових атак - Харківська загальноосвітня  школа І-ІІІ ступенів №71 Харківської міської ради Харківської област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Пам'ятка про попередження фішингових атак - Харківська загальноосвітня  школа І-ІІІ ступенів №71 Харківської міської ради Харківської області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Пам'ятка про попередження фішингових атак - Харківська загальноосвітня  школа І-ІІІ ступенів №71 Харківської міської ради Харківської області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8" descr="Пам'ятка про попередження фішингових атак - Харківська загальноосвітня  школа І-ІІІ ступенів №71 Харківської міської ради Харківської області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AutoShape 10" descr="Пам'ятка про попередження фішингових атак - Харківська загальноосвітня  школа І-ІІІ ступенів №71 Харківської міської ради Харківської області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180" name="Picture 12" descr="/Files/images/2020_novini/Фішингова атак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4" y="3321174"/>
            <a:ext cx="575508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5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Вони можуть:</a:t>
            </a:r>
            <a:br>
              <a:rPr lang="uk-UA" b="1" dirty="0">
                <a:solidFill>
                  <a:schemeClr val="bg1"/>
                </a:solidFill>
              </a:rPr>
            </a:b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викликати </a:t>
            </a:r>
            <a:r>
              <a:rPr lang="uk-UA" b="1" dirty="0">
                <a:solidFill>
                  <a:schemeClr val="bg1"/>
                </a:solidFill>
              </a:rPr>
              <a:t>тривогу за стан банківських рахунків</a:t>
            </a:r>
            <a:r>
              <a:rPr lang="uk-UA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обіцяти </a:t>
            </a:r>
            <a:r>
              <a:rPr lang="uk-UA" b="1" dirty="0">
                <a:solidFill>
                  <a:schemeClr val="bg1"/>
                </a:solidFill>
              </a:rPr>
              <a:t>грошові вигоди з докладанням мінімальних зусиль (лотереї, повідомлення </a:t>
            </a:r>
            <a:r>
              <a:rPr lang="uk-UA" b="1" dirty="0"/>
              <a:t>про можливий неочікуваний спадок тощо</a:t>
            </a:r>
            <a:r>
              <a:rPr lang="uk-UA" b="1" dirty="0" smtClean="0"/>
              <a:t>);</a:t>
            </a:r>
          </a:p>
          <a:p>
            <a:r>
              <a:rPr lang="uk-UA" b="1" dirty="0" smtClean="0"/>
              <a:t>пропонувати </a:t>
            </a:r>
            <a:r>
              <a:rPr lang="uk-UA" b="1" dirty="0"/>
              <a:t>фінансові угоди з неймовірно вигідними умовами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закликати </a:t>
            </a:r>
            <a:r>
              <a:rPr lang="uk-UA" b="1" dirty="0"/>
              <a:t>до пожертв після інформаційних новин про стихійні лиха або звертатися до вашого милосердя, пропонуючи допомогти хворим дітям.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212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Які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моменти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вказують</a:t>
            </a:r>
            <a:r>
              <a:rPr lang="ru-RU" b="1" dirty="0">
                <a:solidFill>
                  <a:schemeClr val="bg1"/>
                </a:solidFill>
              </a:rPr>
              <a:t> на те, </a:t>
            </a:r>
            <a:r>
              <a:rPr lang="ru-RU" b="1" dirty="0" err="1">
                <a:solidFill>
                  <a:schemeClr val="bg1"/>
                </a:solidFill>
              </a:rPr>
              <a:t>що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це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фішингова</a:t>
            </a:r>
            <a:r>
              <a:rPr lang="ru-RU" b="1" dirty="0">
                <a:solidFill>
                  <a:schemeClr val="bg1"/>
                </a:solidFill>
              </a:rPr>
              <a:t> атака, і як себе </a:t>
            </a:r>
            <a:r>
              <a:rPr lang="ru-RU" b="1" dirty="0" err="1" smtClean="0">
                <a:solidFill>
                  <a:schemeClr val="bg1"/>
                </a:solidFill>
              </a:rPr>
              <a:t>захистити</a:t>
            </a:r>
            <a:r>
              <a:rPr lang="en-US" b="1" dirty="0">
                <a:solidFill>
                  <a:schemeClr val="bg1"/>
                </a:solidFill>
              </a:rPr>
              <a:t>?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800" b="1" dirty="0" err="1" smtClean="0">
                <a:solidFill>
                  <a:schemeClr val="bg1"/>
                </a:solidFill>
              </a:rPr>
              <a:t>повідомлення</a:t>
            </a:r>
            <a:r>
              <a:rPr lang="ru-RU" sz="3800" b="1" dirty="0" smtClean="0">
                <a:solidFill>
                  <a:schemeClr val="bg1"/>
                </a:solidFill>
              </a:rPr>
              <a:t> </a:t>
            </a:r>
            <a:r>
              <a:rPr lang="ru-RU" sz="3800" b="1" dirty="0">
                <a:solidFill>
                  <a:schemeClr val="bg1"/>
                </a:solidFill>
              </a:rPr>
              <a:t>на </a:t>
            </a:r>
            <a:r>
              <a:rPr lang="ru-RU" sz="3800" b="1" dirty="0" err="1">
                <a:solidFill>
                  <a:schemeClr val="bg1"/>
                </a:solidFill>
              </a:rPr>
              <a:t>електронну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пошту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err="1">
                <a:solidFill>
                  <a:schemeClr val="bg1"/>
                </a:solidFill>
              </a:rPr>
              <a:t>надходять</a:t>
            </a:r>
            <a:r>
              <a:rPr lang="ru-RU" sz="3800" b="1" dirty="0">
                <a:solidFill>
                  <a:schemeClr val="bg1"/>
                </a:solidFill>
              </a:rPr>
              <a:t> з адрес не </a:t>
            </a:r>
            <a:r>
              <a:rPr lang="ru-RU" sz="3800" b="1" dirty="0" err="1">
                <a:solidFill>
                  <a:schemeClr val="bg1"/>
                </a:solidFill>
              </a:rPr>
              <a:t>внесених</a:t>
            </a:r>
            <a:r>
              <a:rPr lang="ru-RU" sz="3800" b="1" dirty="0">
                <a:solidFill>
                  <a:schemeClr val="bg1"/>
                </a:solidFill>
              </a:rPr>
              <a:t> до </a:t>
            </a:r>
            <a:r>
              <a:rPr lang="ru-RU" sz="3800" b="1" dirty="0" err="1">
                <a:solidFill>
                  <a:schemeClr val="bg1"/>
                </a:solidFill>
              </a:rPr>
              <a:t>адресної</a:t>
            </a:r>
            <a:r>
              <a:rPr lang="ru-RU" sz="3800" b="1" dirty="0">
                <a:solidFill>
                  <a:schemeClr val="bg1"/>
                </a:solidFill>
              </a:rPr>
              <a:t> книги</a:t>
            </a:r>
            <a:r>
              <a:rPr lang="ru-RU" sz="3800" b="1" dirty="0" smtClean="0">
                <a:solidFill>
                  <a:schemeClr val="bg1"/>
                </a:solidFill>
              </a:rPr>
              <a:t>;</a:t>
            </a:r>
            <a:endParaRPr lang="en-US" sz="3800" b="1" dirty="0" smtClean="0">
              <a:solidFill>
                <a:schemeClr val="bg1"/>
              </a:solidFill>
            </a:endParaRPr>
          </a:p>
          <a:p>
            <a:r>
              <a:rPr lang="ru-RU" sz="3800" b="1" dirty="0" err="1" smtClean="0">
                <a:solidFill>
                  <a:srgbClr val="FF0000"/>
                </a:solidFill>
              </a:rPr>
              <a:t>фішингові</a:t>
            </a:r>
            <a:r>
              <a:rPr lang="ru-RU" sz="3800" b="1" dirty="0" smtClean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повідомлення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можуть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містити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орфографічні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помилки</a:t>
            </a:r>
            <a:r>
              <a:rPr lang="ru-RU" sz="3800" b="1" dirty="0" smtClean="0">
                <a:solidFill>
                  <a:srgbClr val="FF0000"/>
                </a:solidFill>
              </a:rPr>
              <a:t>;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r>
              <a:rPr lang="ru-RU" sz="3800" b="1" dirty="0" err="1" smtClean="0">
                <a:solidFill>
                  <a:srgbClr val="FF0000"/>
                </a:solidFill>
              </a:rPr>
              <a:t>такі</a:t>
            </a:r>
            <a:r>
              <a:rPr lang="ru-RU" sz="3800" b="1" dirty="0" smtClean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повідомлення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пропонують</a:t>
            </a:r>
            <a:r>
              <a:rPr lang="ru-RU" sz="3800" b="1" dirty="0">
                <a:solidFill>
                  <a:srgbClr val="FF0000"/>
                </a:solidFill>
              </a:rPr>
              <a:t> перейти за </a:t>
            </a:r>
            <a:r>
              <a:rPr lang="ru-RU" sz="3800" b="1" dirty="0" err="1">
                <a:solidFill>
                  <a:srgbClr val="FF0000"/>
                </a:solidFill>
              </a:rPr>
              <a:t>посиланням</a:t>
            </a:r>
            <a:r>
              <a:rPr lang="ru-RU" sz="3800" b="1" dirty="0">
                <a:solidFill>
                  <a:srgbClr val="FF0000"/>
                </a:solidFill>
              </a:rPr>
              <a:t>, </a:t>
            </a:r>
            <a:r>
              <a:rPr lang="ru-RU" sz="3800" b="1" dirty="0" err="1">
                <a:solidFill>
                  <a:srgbClr val="FF0000"/>
                </a:solidFill>
              </a:rPr>
              <a:t>щоб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уникнути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можливих</a:t>
            </a:r>
            <a:r>
              <a:rPr lang="ru-RU" sz="3800" b="1" dirty="0">
                <a:solidFill>
                  <a:srgbClr val="FF0000"/>
                </a:solidFill>
              </a:rPr>
              <a:t> проблем</a:t>
            </a:r>
            <a:r>
              <a:rPr lang="ru-RU" sz="3800" b="1" dirty="0" smtClean="0">
                <a:solidFill>
                  <a:srgbClr val="FF0000"/>
                </a:solidFill>
              </a:rPr>
              <a:t>;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r>
              <a:rPr lang="ru-RU" sz="3800" b="1" dirty="0" smtClean="0">
                <a:solidFill>
                  <a:srgbClr val="FF0000"/>
                </a:solidFill>
              </a:rPr>
              <a:t>в </a:t>
            </a:r>
            <a:r>
              <a:rPr lang="ru-RU" sz="3800" b="1" dirty="0" err="1">
                <a:solidFill>
                  <a:srgbClr val="FF0000"/>
                </a:solidFill>
              </a:rPr>
              <a:t>шахрайських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повідомленнях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завжди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міститься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заклик</a:t>
            </a:r>
            <a:r>
              <a:rPr lang="ru-RU" sz="3800" b="1" dirty="0">
                <a:solidFill>
                  <a:srgbClr val="FF0000"/>
                </a:solidFill>
              </a:rPr>
              <a:t> про </a:t>
            </a:r>
            <a:r>
              <a:rPr lang="ru-RU" sz="3800" b="1" dirty="0" err="1">
                <a:solidFill>
                  <a:srgbClr val="FF0000"/>
                </a:solidFill>
              </a:rPr>
              <a:t>введення</a:t>
            </a:r>
            <a:r>
              <a:rPr lang="ru-RU" sz="3800" b="1" dirty="0">
                <a:solidFill>
                  <a:srgbClr val="FF0000"/>
                </a:solidFill>
              </a:rPr>
              <a:t> пароля, </a:t>
            </a:r>
            <a:r>
              <a:rPr lang="ru-RU" sz="3800" b="1" dirty="0" err="1">
                <a:solidFill>
                  <a:srgbClr val="FF0000"/>
                </a:solidFill>
              </a:rPr>
              <a:t>особистих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даних</a:t>
            </a:r>
            <a:r>
              <a:rPr lang="ru-RU" sz="3800" b="1" dirty="0">
                <a:solidFill>
                  <a:srgbClr val="FF0000"/>
                </a:solidFill>
              </a:rPr>
              <a:t>, </a:t>
            </a:r>
            <a:r>
              <a:rPr lang="ru-RU" sz="3800" b="1" dirty="0" err="1">
                <a:solidFill>
                  <a:srgbClr val="FF0000"/>
                </a:solidFill>
              </a:rPr>
              <a:t>даних</a:t>
            </a:r>
            <a:r>
              <a:rPr lang="ru-RU" sz="3800" b="1" dirty="0">
                <a:solidFill>
                  <a:srgbClr val="FF0000"/>
                </a:solidFill>
              </a:rPr>
              <a:t> про </a:t>
            </a:r>
            <a:r>
              <a:rPr lang="ru-RU" sz="3800" b="1" dirty="0" err="1">
                <a:solidFill>
                  <a:srgbClr val="FF0000"/>
                </a:solidFill>
              </a:rPr>
              <a:t>фінансові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рахунки</a:t>
            </a:r>
            <a:r>
              <a:rPr lang="ru-RU" sz="3800" b="1" dirty="0">
                <a:solidFill>
                  <a:srgbClr val="FF0000"/>
                </a:solidFill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492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фішинг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Фішинг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Phishing,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fishing -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риболовля, видобування) вид інтернет-шахрайства,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доступу до 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конфедіційної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інформаціїї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користувачів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(логінів і паролів). </a:t>
            </a:r>
            <a:r>
              <a:rPr lang="uk-UA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Фішингові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повідомлення спонукають до негайних дій, не залишаючи часу на роздуми. Шахрайські повідомлення найчастіше надходять від імені відомих брендів і впливають на емоційне сприйняття інформації.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872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Використовуйте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паролі</a:t>
            </a:r>
            <a:r>
              <a:rPr lang="ru-RU" dirty="0">
                <a:solidFill>
                  <a:schemeClr val="bg1"/>
                </a:solidFill>
              </a:rPr>
              <a:t> та PIN-</a:t>
            </a:r>
            <a:r>
              <a:rPr lang="ru-RU" dirty="0" err="1">
                <a:solidFill>
                  <a:schemeClr val="bg1"/>
                </a:solidFill>
              </a:rPr>
              <a:t>коди</a:t>
            </a:r>
            <a:r>
              <a:rPr lang="ru-RU" dirty="0">
                <a:solidFill>
                  <a:schemeClr val="bg1"/>
                </a:solidFill>
              </a:rPr>
              <a:t> для </a:t>
            </a:r>
            <a:r>
              <a:rPr lang="ru-RU" dirty="0" err="1">
                <a:solidFill>
                  <a:schemeClr val="bg1"/>
                </a:solidFill>
              </a:rPr>
              <a:t>заблокування</a:t>
            </a:r>
            <a:r>
              <a:rPr lang="ru-RU" dirty="0">
                <a:solidFill>
                  <a:schemeClr val="bg1"/>
                </a:solidFill>
              </a:rPr>
              <a:t> доступу до </a:t>
            </a:r>
            <a:r>
              <a:rPr lang="ru-RU" dirty="0" err="1">
                <a:solidFill>
                  <a:schemeClr val="bg1"/>
                </a:solidFill>
              </a:rPr>
              <a:t>месенджерів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вашому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пристрої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дозволить </a:t>
            </a:r>
            <a:r>
              <a:rPr lang="ru-RU" dirty="0" err="1">
                <a:solidFill>
                  <a:schemeClr val="bg1"/>
                </a:solidFill>
              </a:rPr>
              <a:t>зменшити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ризик</a:t>
            </a:r>
            <a:r>
              <a:rPr lang="ru-RU" dirty="0">
                <a:solidFill>
                  <a:schemeClr val="bg1"/>
                </a:solidFill>
              </a:rPr>
              <a:t> доступу до </a:t>
            </a:r>
            <a:r>
              <a:rPr lang="ru-RU" dirty="0" err="1">
                <a:solidFill>
                  <a:schemeClr val="bg1"/>
                </a:solidFill>
              </a:rPr>
              <a:t>вашої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інформації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разі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втрати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крадіжки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вашого</a:t>
            </a:r>
            <a:r>
              <a:rPr lang="ru-RU" dirty="0">
                <a:solidFill>
                  <a:schemeClr val="bg1"/>
                </a:solidFill>
              </a:rPr>
              <a:t> пристрою.</a:t>
            </a:r>
          </a:p>
        </p:txBody>
      </p:sp>
      <p:pic>
        <p:nvPicPr>
          <p:cNvPr id="4098" name="Picture 2" descr="PIN vs. password: which one is more secure? | NordP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34122"/>
            <a:ext cx="5531768" cy="311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484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Кібербезпека: приватність та конфіденційність обміну інформацією за допомогою мессенджерів в умовах воєнного стану.</vt:lpstr>
      <vt:lpstr>Презентация PowerPoint</vt:lpstr>
      <vt:lpstr>Корисні поради</vt:lpstr>
      <vt:lpstr>Презентация PowerPoint</vt:lpstr>
      <vt:lpstr>Презентация PowerPoint</vt:lpstr>
      <vt:lpstr>Вони можуть: </vt:lpstr>
      <vt:lpstr>Які моменти вказують на те, що це фішингова атака, і як себе захистити? </vt:lpstr>
      <vt:lpstr>Що таке фішинг?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Кібербезпека: приватність та конфіденційність обміну інформацією за допомогою мессенджерів в умовах воєнного стану.</dc:title>
  <dc:creator>xm</dc:creator>
  <cp:lastModifiedBy>xm</cp:lastModifiedBy>
  <cp:revision>29</cp:revision>
  <dcterms:created xsi:type="dcterms:W3CDTF">2023-03-16T10:12:52Z</dcterms:created>
  <dcterms:modified xsi:type="dcterms:W3CDTF">2023-03-16T12:09:38Z</dcterms:modified>
</cp:coreProperties>
</file>